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2" r:id="rId9"/>
    <p:sldId id="274" r:id="rId10"/>
    <p:sldId id="275" r:id="rId11"/>
    <p:sldId id="273" r:id="rId12"/>
    <p:sldId id="271" r:id="rId13"/>
    <p:sldId id="276" r:id="rId14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16"/>
    </p:embeddedFont>
    <p:embeddedFont>
      <p:font typeface="EB Garamond Medium" panose="0000060000000000000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39" d="100"/>
          <a:sy n="139" d="100"/>
        </p:scale>
        <p:origin x="176" y="5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cf6b27b43_3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cf6b27b43_3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cd98bbd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dcd98bbd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1B929936-344F-2E56-D0CF-82C918A4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F86757A0-59B7-91EA-0C0A-A92C1EA576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58B81C75-5325-7D1A-EFE9-8617C238EB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5172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4731A98E-DE3C-7419-9DB3-D75A99EE5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02C989B1-91A3-B2AC-CCAE-8A8CE299C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12C0B732-528D-9346-55DB-4E7C65A64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99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A5F3FB61-D5CA-DA39-E612-1977586FA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C00D60E8-559D-B9C4-865F-B6CD6F6DD5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12977FAA-D1C4-F527-7D61-5F80C36780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6480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C1267667-DF8E-964A-FB31-AAECB762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4B12467E-D7C7-6118-2961-B89C39596F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18C861D4-850F-B5D2-98FA-DE0921678D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3319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2B6B64BD-9B9E-6C7B-1D1A-864B9368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A1FED628-9D47-53F8-E704-1E262BCD63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9CE80844-45BB-A5C3-4E5C-EEA5C4C133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0300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88278C40-5ACA-A327-DB76-8BED402AC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B2402FD2-7D96-A61A-74D6-FB2ABC623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47AD409B-EC03-362D-32B6-202D23E21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2357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FEC0E3CC-0054-2D0B-E703-F5F050DD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4D5A10B4-FB32-6FF6-C5A6-8C851AB35B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5006EF4B-5D35-1C29-0F4F-5E16A60DA9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4340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5BB6463F-5717-AB0F-9F59-FC4C05FB5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217D8979-A71D-8DD3-25C6-ED32DEB88F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42368B4F-1D92-0264-E190-55302CDCCF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214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3D45B21F-62AA-FEC9-6670-EF24C16C7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4AC119A2-295E-5B1E-9D41-9CE00AA7AD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9E6E864A-5DC3-C878-782A-F5FCA681EF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8157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F59C1121-0015-2927-6FCF-5A18BA2FB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593898264_0_5:notes">
            <a:extLst>
              <a:ext uri="{FF2B5EF4-FFF2-40B4-BE49-F238E27FC236}">
                <a16:creationId xmlns:a16="http://schemas.microsoft.com/office/drawing/2014/main" id="{C49235AA-E073-9D55-A256-2923B21064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593898264_0_5:notes">
            <a:extLst>
              <a:ext uri="{FF2B5EF4-FFF2-40B4-BE49-F238E27FC236}">
                <a16:creationId xmlns:a16="http://schemas.microsoft.com/office/drawing/2014/main" id="{65C29E84-D21F-1C78-1EA0-7681D05E8F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602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891810" y="880750"/>
            <a:ext cx="7177500" cy="154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EB Garamond Medium"/>
                <a:ea typeface="EB Garamond Medium"/>
                <a:cs typeface="EB Garamond Medium"/>
                <a:sym typeface="EB Garamond Medium"/>
              </a:rPr>
              <a:t>Adaptive Safety Shielding </a:t>
            </a:r>
            <a:br>
              <a:rPr lang="en" sz="4400" dirty="0">
                <a:latin typeface="EB Garamond Medium"/>
                <a:ea typeface="EB Garamond Medium"/>
                <a:cs typeface="EB Garamond Medium"/>
                <a:sym typeface="EB Garamond Medium"/>
              </a:rPr>
            </a:br>
            <a:r>
              <a:rPr lang="en" sz="4400" dirty="0">
                <a:latin typeface="EB Garamond Medium"/>
                <a:ea typeface="EB Garamond Medium"/>
                <a:cs typeface="EB Garamond Medium"/>
                <a:sym typeface="EB Garamond Medium"/>
              </a:rPr>
              <a:t>for Goal-Directed Navigation under Exogenous Disturbance</a:t>
            </a:r>
            <a:endParaRPr sz="2700" dirty="0"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335710" y="3117350"/>
            <a:ext cx="428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Debajyoti Chakrabarti, Shawn Dong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M237 Course Presentation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Spring 2026</a:t>
            </a:r>
            <a:endParaRPr sz="1900" dirty="0">
              <a:solidFill>
                <a:schemeClr val="dk2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</a:t>
            </a:r>
            <a:endParaRPr sz="1900" dirty="0">
              <a:solidFill>
                <a:schemeClr val="dk2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5284500" y="3690050"/>
            <a:ext cx="2430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E02DC8-5EF6-44F2-4B33-A212E3286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68" y="4726534"/>
            <a:ext cx="2084832" cy="4169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92828" y="-35885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Motivation</a:t>
            </a:r>
            <a:endParaRPr sz="26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73158" y="797200"/>
            <a:ext cx="5874417" cy="270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73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Learning-based navigation is efficient in goal reaching behavior.</a:t>
            </a:r>
          </a:p>
          <a:p>
            <a:pPr marL="3873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Under varying exogenous disturbance, the same policy can collide.</a:t>
            </a:r>
          </a:p>
          <a:p>
            <a:pPr marL="3873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HJ based reachability </a:t>
            </a:r>
            <a:r>
              <a:rPr lang="en-US" sz="1800" dirty="0">
                <a:solidFill>
                  <a:schemeClr val="tx1"/>
                </a:solidFill>
                <a:sym typeface="Wingdings" pitchFamily="2" charset="2"/>
              </a:rPr>
              <a:t> safety certificate but online computation is computationally expensive*</a:t>
            </a: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A245F7-A7F5-679D-EB83-E5EBE155E99A}"/>
              </a:ext>
            </a:extLst>
          </p:cNvPr>
          <p:cNvSpPr txBox="1"/>
          <p:nvPr/>
        </p:nvSpPr>
        <p:spPr>
          <a:xfrm>
            <a:off x="36579" y="3940926"/>
            <a:ext cx="9070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Can we adapt safety certificates online without solving a new HJ PDE every time?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C8912-EF0B-AF35-02B3-615914B4C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575" y="568520"/>
            <a:ext cx="2574633" cy="288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BF665-C20F-D990-7EEA-7BE9F31E2D8B}"/>
              </a:ext>
            </a:extLst>
          </p:cNvPr>
          <p:cNvSpPr txBox="1"/>
          <p:nvPr/>
        </p:nvSpPr>
        <p:spPr>
          <a:xfrm>
            <a:off x="5947575" y="3506525"/>
            <a:ext cx="3021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Delivery drone crash into building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562259-BA9A-D292-1362-85F7B62AC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925A7E-5468-7A01-C186-3B6FAAF7C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873C22-3631-8A16-D2C5-BC60697204D8}"/>
              </a:ext>
            </a:extLst>
          </p:cNvPr>
          <p:cNvSpPr txBox="1"/>
          <p:nvPr/>
        </p:nvSpPr>
        <p:spPr>
          <a:xfrm>
            <a:off x="36579" y="4618035"/>
            <a:ext cx="8695140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dirty="0"/>
              <a:t>*S. Herbert, J. J. Choi, S. Sanjeev, M. Gibson, K. Sreenath, and C. J. Tomlin, “Scalable learning of safety guarantees for autonomous systems using </a:t>
            </a:r>
            <a:r>
              <a:rPr lang="en-US" sz="900" dirty="0" err="1"/>
              <a:t>hamilton-jacobi</a:t>
            </a:r>
            <a:r>
              <a:rPr lang="en-US" sz="900" dirty="0"/>
              <a:t> reachability,” in 2021 IEEE International Conference on Robotics and Automation (ICRA). IEEE, 2021, pp. 5914–5920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Problem Formulation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1B7B60-645D-3B0C-B7DA-A9324734E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8DE080-E4D3-D32A-0C51-8E5102D2E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2453" y="742224"/>
            <a:ext cx="3669393" cy="2993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3B52F3-DF0E-255F-3792-6ABCEBCB3BCC}"/>
              </a:ext>
            </a:extLst>
          </p:cNvPr>
          <p:cNvSpPr txBox="1"/>
          <p:nvPr/>
        </p:nvSpPr>
        <p:spPr>
          <a:xfrm>
            <a:off x="393192" y="4332802"/>
            <a:ext cx="8138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Objective:</a:t>
            </a:r>
            <a:r>
              <a:rPr lang="en-US" sz="1800" dirty="0"/>
              <a:t> reach the goal while avoiding obstacles under all disturbances within the </a:t>
            </a:r>
            <a:r>
              <a:rPr lang="en-US" sz="1800"/>
              <a:t>active disturbance bound</a:t>
            </a: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62833B-04A1-44E1-806C-BC7BBA3BA761}"/>
              </a:ext>
            </a:extLst>
          </p:cNvPr>
          <p:cNvSpPr txBox="1"/>
          <p:nvPr/>
        </p:nvSpPr>
        <p:spPr>
          <a:xfrm>
            <a:off x="5737263" y="3835401"/>
            <a:ext cx="3021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Fig: Safe goal directed navigation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C14DBB-4A9C-7A47-D3B1-2B2B0ECB595E}"/>
              </a:ext>
            </a:extLst>
          </p:cNvPr>
          <p:cNvGrpSpPr/>
          <p:nvPr/>
        </p:nvGrpSpPr>
        <p:grpSpPr>
          <a:xfrm>
            <a:off x="530352" y="910282"/>
            <a:ext cx="3584448" cy="2577048"/>
            <a:chOff x="393192" y="742224"/>
            <a:chExt cx="3584448" cy="257704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591F2A-93BD-1042-CFF1-3CBAA5462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3192" y="825735"/>
              <a:ext cx="3420110" cy="241002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91B608-6E8E-C39D-74CB-C1CD647220ED}"/>
                </a:ext>
              </a:extLst>
            </p:cNvPr>
            <p:cNvSpPr/>
            <p:nvPr/>
          </p:nvSpPr>
          <p:spPr>
            <a:xfrm>
              <a:off x="475488" y="742224"/>
              <a:ext cx="3502152" cy="2577048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F4EA86-A47B-8714-D73B-B298D29C4B94}"/>
                  </a:ext>
                </a:extLst>
              </p:cNvPr>
              <p:cNvSpPr txBox="1"/>
              <p:nvPr/>
            </p:nvSpPr>
            <p:spPr>
              <a:xfrm>
                <a:off x="393192" y="3648456"/>
                <a:ext cx="46874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: command acceleration,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disturbance,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time varying disturbance bound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F4EA86-A47B-8714-D73B-B298D29C4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" y="3648456"/>
                <a:ext cx="4687416" cy="523220"/>
              </a:xfrm>
              <a:prstGeom prst="rect">
                <a:avLst/>
              </a:prstGeom>
              <a:blipFill>
                <a:blip r:embed="rId6"/>
                <a:stretch>
                  <a:fillRect l="-542" t="-23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847D83E5-3B9D-C387-8230-B9C0FBA866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1D2C16-591F-BA69-A2F6-814D0A5ACB6E}"/>
              </a:ext>
            </a:extLst>
          </p:cNvPr>
          <p:cNvSpPr txBox="1"/>
          <p:nvPr/>
        </p:nvSpPr>
        <p:spPr>
          <a:xfrm>
            <a:off x="147108" y="54790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Simplified aerial translational dynamics: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E09B60DB-BBAA-E4A2-9C09-0340EAF87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BB725D7B-03CA-3BCE-77FD-32B7870BDD7F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Baseline Policy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0279A1-AFEF-D4D6-8AD0-63AE31A1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34D3C9-5EF1-F313-866E-3B4544331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EF84E3E-3BD9-CCFB-7416-12D6EA0596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62912"/>
              </p:ext>
            </p:extLst>
          </p:nvPr>
        </p:nvGraphicFramePr>
        <p:xfrm>
          <a:off x="147108" y="3172146"/>
          <a:ext cx="5156412" cy="129734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96377">
                  <a:extLst>
                    <a:ext uri="{9D8B030D-6E8A-4147-A177-3AD203B41FA5}">
                      <a16:colId xmlns:a16="http://schemas.microsoft.com/office/drawing/2014/main" val="2495015405"/>
                    </a:ext>
                  </a:extLst>
                </a:gridCol>
                <a:gridCol w="1541231">
                  <a:extLst>
                    <a:ext uri="{9D8B030D-6E8A-4147-A177-3AD203B41FA5}">
                      <a16:colId xmlns:a16="http://schemas.microsoft.com/office/drawing/2014/main" val="575908628"/>
                    </a:ext>
                  </a:extLst>
                </a:gridCol>
                <a:gridCol w="1718804">
                  <a:extLst>
                    <a:ext uri="{9D8B030D-6E8A-4147-A177-3AD203B41FA5}">
                      <a16:colId xmlns:a16="http://schemas.microsoft.com/office/drawing/2014/main" val="2984462705"/>
                    </a:ext>
                  </a:extLst>
                </a:gridCol>
              </a:tblGrid>
              <a:tr h="4083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Success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Collision rate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5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3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Under disturbance schedule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88460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C898E8D-0F9E-A5C1-3D49-D736B60F6C2A}"/>
              </a:ext>
            </a:extLst>
          </p:cNvPr>
          <p:cNvSpPr txBox="1"/>
          <p:nvPr/>
        </p:nvSpPr>
        <p:spPr>
          <a:xfrm>
            <a:off x="58544" y="453285"/>
            <a:ext cx="5714205" cy="2118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/>
              <a:t>Setup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Nominal controller: PPO policy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Trained for goal reaching with obstacle avoidance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Tested under shifted obstacles and time-varying disturbance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5169936-CF59-083E-9E69-90738799C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3670" y="544653"/>
            <a:ext cx="3505872" cy="28356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B0C699-3F5C-3DB0-6034-A1287498A6C8}"/>
              </a:ext>
            </a:extLst>
          </p:cNvPr>
          <p:cNvSpPr txBox="1"/>
          <p:nvPr/>
        </p:nvSpPr>
        <p:spPr>
          <a:xfrm>
            <a:off x="903871" y="2718059"/>
            <a:ext cx="3685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Table 1: Base policy performance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5A7FFD-C15C-2D57-C301-7ED3CCED26FA}"/>
              </a:ext>
            </a:extLst>
          </p:cNvPr>
          <p:cNvSpPr txBox="1"/>
          <p:nvPr/>
        </p:nvSpPr>
        <p:spPr>
          <a:xfrm>
            <a:off x="6056707" y="3406279"/>
            <a:ext cx="2898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Fig: Baseline policy performance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67422B-CA92-1F8F-02B4-E8B344A9A7D8}"/>
              </a:ext>
            </a:extLst>
          </p:cNvPr>
          <p:cNvSpPr txBox="1"/>
          <p:nvPr/>
        </p:nvSpPr>
        <p:spPr>
          <a:xfrm>
            <a:off x="201972" y="4679348"/>
            <a:ext cx="87738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PPO learns efficient goal-reaching, but has no safety certificate under deployment shift</a:t>
            </a:r>
          </a:p>
        </p:txBody>
      </p:sp>
    </p:spTree>
    <p:extLst>
      <p:ext uri="{BB962C8B-B14F-4D97-AF65-F5344CB8AC3E}">
        <p14:creationId xmlns:p14="http://schemas.microsoft.com/office/powerpoint/2010/main" val="165974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2B4C7B6D-A309-3B41-0057-8B88F8F9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DF897EA9-1F2C-B8E8-9901-A745BC9BEDE0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Safety Analysis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F5B035-62FF-7EB7-E96A-B8D6A4D44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70EFAD-0F90-201E-B109-90A225AA9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F86905-208E-6DF5-5A86-4630899B2188}"/>
              </a:ext>
            </a:extLst>
          </p:cNvPr>
          <p:cNvSpPr txBox="1"/>
          <p:nvPr/>
        </p:nvSpPr>
        <p:spPr>
          <a:xfrm>
            <a:off x="147108" y="478419"/>
            <a:ext cx="6015948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Learned policy proposes action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Can system still avoid failure under varying disturbance</a:t>
            </a:r>
            <a:r>
              <a:rPr lang="en-US" sz="1600" dirty="0"/>
              <a:t>?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0966E1-50E2-1758-87AF-BE7F624C42EE}"/>
              </a:ext>
            </a:extLst>
          </p:cNvPr>
          <p:cNvSpPr txBox="1"/>
          <p:nvPr/>
        </p:nvSpPr>
        <p:spPr>
          <a:xfrm>
            <a:off x="147108" y="128736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Backward Reachable Tube (BRT) certificate: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76F204-6FC8-3AEB-9DF4-0DFACFC16EF9}"/>
                  </a:ext>
                </a:extLst>
              </p:cNvPr>
              <p:cNvSpPr txBox="1"/>
              <p:nvPr/>
            </p:nvSpPr>
            <p:spPr>
              <a:xfrm>
                <a:off x="147108" y="1625916"/>
                <a:ext cx="4572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For each disturbance bound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solve: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76F204-6FC8-3AEB-9DF4-0DFACFC16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08" y="1625916"/>
                <a:ext cx="4572000" cy="307777"/>
              </a:xfrm>
              <a:prstGeom prst="rect">
                <a:avLst/>
              </a:prstGeom>
              <a:blipFill>
                <a:blip r:embed="rId5"/>
                <a:stretch>
                  <a:fillRect l="-277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34FD6CF-1899-25D1-9BEE-763538F0B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8650" y="1631176"/>
            <a:ext cx="1370458" cy="33425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7DD7CE3-B28D-9545-8AAB-7E3CB976122F}"/>
              </a:ext>
            </a:extLst>
          </p:cNvPr>
          <p:cNvGrpSpPr/>
          <p:nvPr/>
        </p:nvGrpSpPr>
        <p:grpSpPr>
          <a:xfrm>
            <a:off x="2029968" y="1965434"/>
            <a:ext cx="2276856" cy="2021350"/>
            <a:chOff x="2029968" y="1965434"/>
            <a:chExt cx="2276856" cy="20213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0EEC19C-2469-7C63-98C2-B261C11EA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9760" y="2013951"/>
              <a:ext cx="1797607" cy="183467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D7EF8E-4072-7D28-C452-7CC520E7B999}"/>
                </a:ext>
              </a:extLst>
            </p:cNvPr>
            <p:cNvSpPr/>
            <p:nvPr/>
          </p:nvSpPr>
          <p:spPr>
            <a:xfrm>
              <a:off x="2029968" y="1965434"/>
              <a:ext cx="2276856" cy="202135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F9AFE32-D9B5-70E2-015D-6157BEBCBCD5}"/>
              </a:ext>
            </a:extLst>
          </p:cNvPr>
          <p:cNvSpPr txBox="1"/>
          <p:nvPr/>
        </p:nvSpPr>
        <p:spPr>
          <a:xfrm>
            <a:off x="147108" y="199026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Certified safe set: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45180A-04CF-A42B-CE70-9F3177FC3F01}"/>
              </a:ext>
            </a:extLst>
          </p:cNvPr>
          <p:cNvSpPr txBox="1"/>
          <p:nvPr/>
        </p:nvSpPr>
        <p:spPr>
          <a:xfrm>
            <a:off x="147108" y="404335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Safety action near boundary: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E09296-FDA9-CCBF-BA2C-1ECB83AA0A8B}"/>
              </a:ext>
            </a:extLst>
          </p:cNvPr>
          <p:cNvGrpSpPr/>
          <p:nvPr/>
        </p:nvGrpSpPr>
        <p:grpSpPr>
          <a:xfrm>
            <a:off x="1004224" y="4407695"/>
            <a:ext cx="3567776" cy="464317"/>
            <a:chOff x="1151332" y="4366840"/>
            <a:chExt cx="3567776" cy="46431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C452B11-36CE-655B-6093-6FA3B6DC0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1344" y="4366841"/>
              <a:ext cx="3507764" cy="394364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42E2C02-8E55-8249-8140-1C6FD68CB9C6}"/>
                </a:ext>
              </a:extLst>
            </p:cNvPr>
            <p:cNvSpPr/>
            <p:nvPr/>
          </p:nvSpPr>
          <p:spPr>
            <a:xfrm>
              <a:off x="1151332" y="4366840"/>
              <a:ext cx="3567776" cy="464317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8934ECB-08BB-B28B-22E1-64BEF92F3DF1}"/>
              </a:ext>
            </a:extLst>
          </p:cNvPr>
          <p:cNvSpPr txBox="1"/>
          <p:nvPr/>
        </p:nvSpPr>
        <p:spPr>
          <a:xfrm>
            <a:off x="5473805" y="4155048"/>
            <a:ext cx="288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Fig: Infinite-horizon BRT certificate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B980B81-1F62-0D76-C09D-AD347C263D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0608" y="1168653"/>
            <a:ext cx="3567777" cy="291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1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4" grpId="0"/>
      <p:bldP spid="16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3FE5B449-3FCE-1A6A-B9DA-A0D520EC9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39BE12A2-F198-3E97-E04A-C9E5B987278F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Adaptive BRT Filter Bank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724AB9-891D-37C0-7AFC-39044E218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A4B7CD-9336-3ABA-BFA5-5B976DB91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BDE18E-DCA5-CD22-A8E5-D63B61B4D353}"/>
                  </a:ext>
                </a:extLst>
              </p:cNvPr>
              <p:cNvSpPr txBox="1"/>
              <p:nvPr/>
            </p:nvSpPr>
            <p:spPr>
              <a:xfrm>
                <a:off x="257621" y="540917"/>
                <a:ext cx="8538905" cy="2270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70C0"/>
                    </a:solidFill>
                  </a:rPr>
                  <a:t>Offline:</a:t>
                </a:r>
                <a:r>
                  <a:rPr lang="en-US" sz="1600" dirty="0"/>
                  <a:t> precompute certificates,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∈{0.05,0.1,…,4.0}</m:t>
                    </m:r>
                  </m:oMath>
                </a14:m>
                <a:endParaRPr lang="en-US" sz="16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bound store: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70C0"/>
                    </a:solidFill>
                  </a:rPr>
                  <a:t>Online Selection</a:t>
                </a:r>
                <a:r>
                  <a:rPr lang="en-US" sz="1600" dirty="0"/>
                  <a:t>: given current disturbance bound estimate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choose smallest covering bound,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≥</m:t>
                    </m:r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sz="1600" dirty="0"/>
                  <a:t>   (0.07 </a:t>
                </a:r>
                <a:r>
                  <a:rPr lang="en-US" sz="1600" dirty="0">
                    <a:sym typeface="Wingdings" pitchFamily="2" charset="2"/>
                  </a:rPr>
                  <a:t> 0.1, 0.23  0.25 </a:t>
                </a:r>
                <a:r>
                  <a:rPr lang="en-US" sz="1600" dirty="0" err="1">
                    <a:sym typeface="Wingdings" pitchFamily="2" charset="2"/>
                  </a:rPr>
                  <a:t>etc</a:t>
                </a:r>
                <a:r>
                  <a:rPr lang="en-US" sz="1600" dirty="0">
                    <a:sym typeface="Wingdings" pitchFamily="2" charset="2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>
                    <a:sym typeface="Wingdings" pitchFamily="2" charset="2"/>
                  </a:rPr>
                  <a:t>Runtime rule: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BDE18E-DCA5-CD22-A8E5-D63B61B4D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21" y="540917"/>
                <a:ext cx="8538905" cy="2270686"/>
              </a:xfrm>
              <a:prstGeom prst="rect">
                <a:avLst/>
              </a:prstGeom>
              <a:blipFill>
                <a:blip r:embed="rId5"/>
                <a:stretch>
                  <a:fillRect l="-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B0A801AD-98D3-CAD6-E259-F1916367B839}"/>
              </a:ext>
            </a:extLst>
          </p:cNvPr>
          <p:cNvGrpSpPr/>
          <p:nvPr/>
        </p:nvGrpSpPr>
        <p:grpSpPr>
          <a:xfrm>
            <a:off x="2006258" y="2137840"/>
            <a:ext cx="2671130" cy="726661"/>
            <a:chOff x="2029968" y="2289412"/>
            <a:chExt cx="2671130" cy="72666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F7F1F0A-B2B4-7C15-71A9-7C9446FE5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51212" y="2289412"/>
              <a:ext cx="2449886" cy="72666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3B383B-A436-461C-7D74-852731466BA3}"/>
                </a:ext>
              </a:extLst>
            </p:cNvPr>
            <p:cNvSpPr/>
            <p:nvPr/>
          </p:nvSpPr>
          <p:spPr>
            <a:xfrm>
              <a:off x="2029968" y="2289413"/>
              <a:ext cx="2671130" cy="689026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CD4ECE0-2ACC-4E46-1AF7-3926108A781C}"/>
              </a:ext>
            </a:extLst>
          </p:cNvPr>
          <p:cNvGrpSpPr/>
          <p:nvPr/>
        </p:nvGrpSpPr>
        <p:grpSpPr>
          <a:xfrm>
            <a:off x="147108" y="3007327"/>
            <a:ext cx="8634719" cy="2136173"/>
            <a:chOff x="257622" y="3004103"/>
            <a:chExt cx="8634719" cy="213617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32AB0BD-F275-B6B5-E97B-417F67DF9739}"/>
                </a:ext>
              </a:extLst>
            </p:cNvPr>
            <p:cNvGrpSpPr/>
            <p:nvPr/>
          </p:nvGrpSpPr>
          <p:grpSpPr>
            <a:xfrm>
              <a:off x="257622" y="3004103"/>
              <a:ext cx="7844756" cy="2136173"/>
              <a:chOff x="257622" y="3004103"/>
              <a:chExt cx="7844756" cy="213617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5F975CF-C50B-BCBB-45BA-54286B090205}"/>
                  </a:ext>
                </a:extLst>
              </p:cNvPr>
              <p:cNvGrpSpPr/>
              <p:nvPr/>
            </p:nvGrpSpPr>
            <p:grpSpPr>
              <a:xfrm>
                <a:off x="257622" y="3121838"/>
                <a:ext cx="1324688" cy="413468"/>
                <a:chOff x="257622" y="3427013"/>
                <a:chExt cx="1324688" cy="413468"/>
              </a:xfrm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0B5B6C6E-3602-FD69-9463-EE366794177C}"/>
                    </a:ext>
                  </a:extLst>
                </p:cNvPr>
                <p:cNvSpPr/>
                <p:nvPr/>
              </p:nvSpPr>
              <p:spPr>
                <a:xfrm>
                  <a:off x="257622" y="3427013"/>
                  <a:ext cx="1324688" cy="41346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FC972AC-A991-B48F-C5BE-00BB97AF7245}"/>
                    </a:ext>
                  </a:extLst>
                </p:cNvPr>
                <p:cNvSpPr txBox="1"/>
                <p:nvPr/>
              </p:nvSpPr>
              <p:spPr>
                <a:xfrm>
                  <a:off x="303740" y="3479858"/>
                  <a:ext cx="123245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PPO policy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D1F4A8D-C24B-CAA1-7E20-F24C33DB4B03}"/>
                  </a:ext>
                </a:extLst>
              </p:cNvPr>
              <p:cNvGrpSpPr/>
              <p:nvPr/>
            </p:nvGrpSpPr>
            <p:grpSpPr>
              <a:xfrm>
                <a:off x="2517118" y="3102900"/>
                <a:ext cx="1324688" cy="461665"/>
                <a:chOff x="257622" y="3408076"/>
                <a:chExt cx="1324688" cy="461665"/>
              </a:xfrm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CCAB980-BD02-A2EB-04AC-CA56E8CCB0F7}"/>
                    </a:ext>
                  </a:extLst>
                </p:cNvPr>
                <p:cNvSpPr/>
                <p:nvPr/>
              </p:nvSpPr>
              <p:spPr>
                <a:xfrm>
                  <a:off x="257622" y="3427013"/>
                  <a:ext cx="1324688" cy="41346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5E24C07-A0F9-EC38-CFAC-1E23E9A6063B}"/>
                    </a:ext>
                  </a:extLst>
                </p:cNvPr>
                <p:cNvSpPr txBox="1"/>
                <p:nvPr/>
              </p:nvSpPr>
              <p:spPr>
                <a:xfrm>
                  <a:off x="323847" y="3408076"/>
                  <a:ext cx="123245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Safety shield</a:t>
                  </a:r>
                </a:p>
                <a:p>
                  <a:r>
                    <a:rPr lang="en-US" sz="1200" dirty="0"/>
                    <a:t>(Filter bank)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D30FD7A-8D28-F4C8-BFC0-FD5C4A937156}"/>
                  </a:ext>
                </a:extLst>
              </p:cNvPr>
              <p:cNvGrpSpPr/>
              <p:nvPr/>
            </p:nvGrpSpPr>
            <p:grpSpPr>
              <a:xfrm>
                <a:off x="4701098" y="3081047"/>
                <a:ext cx="1324688" cy="461665"/>
                <a:chOff x="257622" y="3386224"/>
                <a:chExt cx="1324688" cy="461665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48E55C6-435D-2094-4B38-A6B8392467BD}"/>
                    </a:ext>
                  </a:extLst>
                </p:cNvPr>
                <p:cNvSpPr/>
                <p:nvPr/>
              </p:nvSpPr>
              <p:spPr>
                <a:xfrm>
                  <a:off x="257622" y="3427013"/>
                  <a:ext cx="1324688" cy="41346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C22BDD5-F0AB-DC4C-C6D2-80766656CE25}"/>
                    </a:ext>
                  </a:extLst>
                </p:cNvPr>
                <p:cNvSpPr txBox="1"/>
                <p:nvPr/>
              </p:nvSpPr>
              <p:spPr>
                <a:xfrm>
                  <a:off x="333138" y="3386224"/>
                  <a:ext cx="123245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Vehicle Dynamics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FB530C51-3609-5078-E65C-83CF09314104}"/>
                  </a:ext>
                </a:extLst>
              </p:cNvPr>
              <p:cNvGrpSpPr/>
              <p:nvPr/>
            </p:nvGrpSpPr>
            <p:grpSpPr>
              <a:xfrm>
                <a:off x="2431254" y="4254923"/>
                <a:ext cx="1868557" cy="413468"/>
                <a:chOff x="257621" y="3427013"/>
                <a:chExt cx="1868557" cy="41346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126D1F7-1B5D-3F41-0A32-6796A112D648}"/>
                    </a:ext>
                  </a:extLst>
                </p:cNvPr>
                <p:cNvSpPr/>
                <p:nvPr/>
              </p:nvSpPr>
              <p:spPr>
                <a:xfrm>
                  <a:off x="257621" y="3427013"/>
                  <a:ext cx="1774223" cy="41346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35A7896-C606-44FA-182E-98924F5883F5}"/>
                    </a:ext>
                  </a:extLst>
                </p:cNvPr>
                <p:cNvSpPr txBox="1"/>
                <p:nvPr/>
              </p:nvSpPr>
              <p:spPr>
                <a:xfrm>
                  <a:off x="303739" y="3479858"/>
                  <a:ext cx="182243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BRT bank selector</a:t>
                  </a:r>
                </a:p>
              </p:txBody>
            </p:sp>
          </p:grp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AEBD025D-A8BA-FF14-E2E5-2D5953640B08}"/>
                  </a:ext>
                </a:extLst>
              </p:cNvPr>
              <p:cNvCxnSpPr/>
              <p:nvPr/>
            </p:nvCxnSpPr>
            <p:spPr>
              <a:xfrm rot="10800000" flipV="1">
                <a:off x="4205478" y="3535303"/>
                <a:ext cx="1575121" cy="1080241"/>
              </a:xfrm>
              <a:prstGeom prst="bentConnector3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8FD3A51-E42F-01E5-5421-F199A06F1EFF}"/>
                  </a:ext>
                </a:extLst>
              </p:cNvPr>
              <p:cNvCxnSpPr>
                <a:stCxn id="7" idx="3"/>
                <a:endCxn id="11" idx="1"/>
              </p:cNvCxnSpPr>
              <p:nvPr/>
            </p:nvCxnSpPr>
            <p:spPr>
              <a:xfrm flipV="1">
                <a:off x="1582310" y="3328571"/>
                <a:ext cx="934808" cy="1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79415AE-ED3E-F49F-0BB6-25734B9A055C}"/>
                  </a:ext>
                </a:extLst>
              </p:cNvPr>
              <p:cNvCxnSpPr>
                <a:cxnSpLocks/>
                <a:endCxn id="16" idx="1"/>
              </p:cNvCxnSpPr>
              <p:nvPr/>
            </p:nvCxnSpPr>
            <p:spPr>
              <a:xfrm flipV="1">
                <a:off x="3823905" y="3328570"/>
                <a:ext cx="877193" cy="856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9B90EE3-B7D5-D3AC-5F2F-2D52AE872B6E}"/>
                  </a:ext>
                </a:extLst>
              </p:cNvPr>
              <p:cNvCxnSpPr>
                <a:cxnSpLocks/>
                <a:endCxn id="11" idx="2"/>
              </p:cNvCxnSpPr>
              <p:nvPr/>
            </p:nvCxnSpPr>
            <p:spPr>
              <a:xfrm flipV="1">
                <a:off x="3179462" y="3535305"/>
                <a:ext cx="0" cy="74685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608082A-168C-D47B-AD38-2150F4490A56}"/>
                      </a:ext>
                    </a:extLst>
                  </p:cNvPr>
                  <p:cNvSpPr txBox="1"/>
                  <p:nvPr/>
                </p:nvSpPr>
                <p:spPr>
                  <a:xfrm>
                    <a:off x="1749287" y="3042324"/>
                    <a:ext cx="44527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𝑛𝑜𝑚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608082A-168C-D47B-AD38-2150F4490A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49287" y="3042324"/>
                    <a:ext cx="445273" cy="30777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C7F9BABB-D25A-E64D-FC28-D376F9E99E35}"/>
                      </a:ext>
                    </a:extLst>
                  </p:cNvPr>
                  <p:cNvSpPr txBox="1"/>
                  <p:nvPr/>
                </p:nvSpPr>
                <p:spPr>
                  <a:xfrm>
                    <a:off x="3997630" y="3004103"/>
                    <a:ext cx="44527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C7F9BABB-D25A-E64D-FC28-D376F9E99E3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97630" y="3004103"/>
                    <a:ext cx="445273" cy="30777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23490B0-C81B-5A40-8B0A-0CBE13D40392}"/>
                      </a:ext>
                    </a:extLst>
                  </p:cNvPr>
                  <p:cNvSpPr txBox="1"/>
                  <p:nvPr/>
                </p:nvSpPr>
                <p:spPr>
                  <a:xfrm>
                    <a:off x="2613858" y="3796908"/>
                    <a:ext cx="1992322" cy="319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0" dirty="0"/>
                      <a:t>Choose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23490B0-C81B-5A40-8B0A-0CBE13D4039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13858" y="3796908"/>
                    <a:ext cx="1992322" cy="319896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274" b="-1923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8C518B74-3AAC-5D7F-7E85-1A5BB5AA9E70}"/>
                      </a:ext>
                    </a:extLst>
                  </p:cNvPr>
                  <p:cNvSpPr txBox="1"/>
                  <p:nvPr/>
                </p:nvSpPr>
                <p:spPr>
                  <a:xfrm>
                    <a:off x="4478461" y="3754843"/>
                    <a:ext cx="44527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8C518B74-3AAC-5D7F-7E85-1A5BB5AA9E7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78461" y="3754843"/>
                    <a:ext cx="445273" cy="30777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1111" b="-1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4B6212FE-7CAD-F544-EE5C-F4418359DA36}"/>
                      </a:ext>
                    </a:extLst>
                  </p:cNvPr>
                  <p:cNvSpPr txBox="1"/>
                  <p:nvPr/>
                </p:nvSpPr>
                <p:spPr>
                  <a:xfrm>
                    <a:off x="5325825" y="4067758"/>
                    <a:ext cx="445273" cy="31963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4B6212FE-7CAD-F544-EE5C-F4418359DA3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25825" y="4067758"/>
                    <a:ext cx="445273" cy="31963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11111" b="-115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D2B5D34-D9F6-43D0-5DBF-80C346447D23}"/>
                  </a:ext>
                </a:extLst>
              </p:cNvPr>
              <p:cNvSpPr txBox="1"/>
              <p:nvPr/>
            </p:nvSpPr>
            <p:spPr>
              <a:xfrm>
                <a:off x="1320043" y="4863277"/>
                <a:ext cx="45799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/>
                  <a:t>Fig: Online adaptation scheme to changing disturbance</a:t>
                </a: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78351DB0-C24C-262B-59D1-7E09BE17892E}"/>
                  </a:ext>
                </a:extLst>
              </p:cNvPr>
              <p:cNvGrpSpPr/>
              <p:nvPr/>
            </p:nvGrpSpPr>
            <p:grpSpPr>
              <a:xfrm>
                <a:off x="6252365" y="3575925"/>
                <a:ext cx="1850013" cy="1144045"/>
                <a:chOff x="6276219" y="3535302"/>
                <a:chExt cx="1850013" cy="1144045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C60A5842-FD79-434E-CF82-60A604EE331A}"/>
                    </a:ext>
                  </a:extLst>
                </p:cNvPr>
                <p:cNvGrpSpPr/>
                <p:nvPr/>
              </p:nvGrpSpPr>
              <p:grpSpPr>
                <a:xfrm>
                  <a:off x="6520070" y="3543092"/>
                  <a:ext cx="1324688" cy="471604"/>
                  <a:chOff x="257622" y="3386224"/>
                  <a:chExt cx="1324688" cy="471604"/>
                </a:xfrm>
              </p:grpSpPr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974FA934-3AD5-DC04-DD6F-3AAD80B3FB5E}"/>
                      </a:ext>
                    </a:extLst>
                  </p:cNvPr>
                  <p:cNvSpPr/>
                  <p:nvPr/>
                </p:nvSpPr>
                <p:spPr>
                  <a:xfrm>
                    <a:off x="257622" y="3427013"/>
                    <a:ext cx="1324688" cy="413468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7" name="TextBox 56">
                        <a:extLst>
                          <a:ext uri="{FF2B5EF4-FFF2-40B4-BE49-F238E27FC236}">
                            <a16:creationId xmlns:a16="http://schemas.microsoft.com/office/drawing/2014/main" id="{32BF6C8A-4ACC-0CA2-3C8E-5D6A0394A4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33138" y="3386224"/>
                        <a:ext cx="1232452" cy="47160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200" dirty="0"/>
                          <a:t>Estimate sample </a:t>
                        </a:r>
                        <a14:m>
                          <m:oMath xmlns:m="http://schemas.openxmlformats.org/officeDocument/2006/math">
                            <m:acc>
                              <m:accPr>
                                <m:chr m:val="̂"/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acc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2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a14:m>
                        <a:endParaRPr lang="en-US" sz="1200" dirty="0"/>
                      </a:p>
                    </p:txBody>
                  </p:sp>
                </mc:Choice>
                <mc:Fallback xmlns="">
                  <p:sp>
                    <p:nvSpPr>
                      <p:cNvPr id="57" name="TextBox 56">
                        <a:extLst>
                          <a:ext uri="{FF2B5EF4-FFF2-40B4-BE49-F238E27FC236}">
                            <a16:creationId xmlns:a16="http://schemas.microsoft.com/office/drawing/2014/main" id="{32BF6C8A-4ACC-0CA2-3C8E-5D6A0394A42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33138" y="3386224"/>
                        <a:ext cx="1232452" cy="471604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 b="-1052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26EA7FB9-0C6E-FC43-887D-25E6406065B5}"/>
                    </a:ext>
                  </a:extLst>
                </p:cNvPr>
                <p:cNvGrpSpPr/>
                <p:nvPr/>
              </p:nvGrpSpPr>
              <p:grpSpPr>
                <a:xfrm>
                  <a:off x="6549468" y="4131502"/>
                  <a:ext cx="1324688" cy="461665"/>
                  <a:chOff x="257622" y="3386224"/>
                  <a:chExt cx="1324688" cy="461665"/>
                </a:xfrm>
              </p:grpSpPr>
              <p:sp>
                <p:nvSpPr>
                  <p:cNvPr id="59" name="Rectangle 58">
                    <a:extLst>
                      <a:ext uri="{FF2B5EF4-FFF2-40B4-BE49-F238E27FC236}">
                        <a16:creationId xmlns:a16="http://schemas.microsoft.com/office/drawing/2014/main" id="{AA05536C-06AF-58FC-96CD-A0E67D5AA391}"/>
                      </a:ext>
                    </a:extLst>
                  </p:cNvPr>
                  <p:cNvSpPr/>
                  <p:nvPr/>
                </p:nvSpPr>
                <p:spPr>
                  <a:xfrm>
                    <a:off x="257622" y="3427013"/>
                    <a:ext cx="1324688" cy="413468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491DDCBF-4333-D52F-6F20-8ADE516DF2C0}"/>
                      </a:ext>
                    </a:extLst>
                  </p:cNvPr>
                  <p:cNvSpPr txBox="1"/>
                  <p:nvPr/>
                </p:nvSpPr>
                <p:spPr>
                  <a:xfrm>
                    <a:off x="333138" y="3386224"/>
                    <a:ext cx="1232452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Moving window std</a:t>
                    </a:r>
                  </a:p>
                </p:txBody>
              </p:sp>
            </p:grp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35058EB4-CB8B-B4E2-F05D-294AA25A90BD}"/>
                    </a:ext>
                  </a:extLst>
                </p:cNvPr>
                <p:cNvSpPr/>
                <p:nvPr/>
              </p:nvSpPr>
              <p:spPr>
                <a:xfrm>
                  <a:off x="6276219" y="3535302"/>
                  <a:ext cx="1850013" cy="1144045"/>
                </a:xfrm>
                <a:prstGeom prst="rect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64" name="Elbow Connector 63">
                <a:extLst>
                  <a:ext uri="{FF2B5EF4-FFF2-40B4-BE49-F238E27FC236}">
                    <a16:creationId xmlns:a16="http://schemas.microsoft.com/office/drawing/2014/main" id="{F0ECEA46-17B4-4257-2419-714E0669E30D}"/>
                  </a:ext>
                </a:extLst>
              </p:cNvPr>
              <p:cNvCxnSpPr>
                <a:stCxn id="16" idx="3"/>
                <a:endCxn id="61" idx="0"/>
              </p:cNvCxnSpPr>
              <p:nvPr/>
            </p:nvCxnSpPr>
            <p:spPr>
              <a:xfrm>
                <a:off x="6025786" y="3328570"/>
                <a:ext cx="1151586" cy="247355"/>
              </a:xfrm>
              <a:prstGeom prst="bentConnector2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9988CDA8-A4DE-4AB7-4368-CEA4ECFA56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05477" y="4377849"/>
                <a:ext cx="2046888" cy="25108"/>
              </a:xfrm>
              <a:prstGeom prst="straightConnector1">
                <a:avLst/>
              </a:prstGeom>
              <a:ln w="28575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88775631-6463-1A96-EEC9-8268B3CEC67D}"/>
                      </a:ext>
                    </a:extLst>
                  </p:cNvPr>
                  <p:cNvSpPr txBox="1"/>
                  <p:nvPr/>
                </p:nvSpPr>
                <p:spPr>
                  <a:xfrm>
                    <a:off x="6009066" y="3018337"/>
                    <a:ext cx="142594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88775631-6463-1A96-EEC9-8268B3CEC6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9066" y="3018337"/>
                    <a:ext cx="1425943" cy="307777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2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AC27F80-FF1C-44DF-CD9B-DCB37518BEAC}"/>
                </a:ext>
              </a:extLst>
            </p:cNvPr>
            <p:cNvSpPr txBox="1"/>
            <p:nvPr/>
          </p:nvSpPr>
          <p:spPr>
            <a:xfrm>
              <a:off x="6119721" y="4662824"/>
              <a:ext cx="2772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Disturbance bound estimator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413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9992F865-B016-6368-C4A2-1C093558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3F837BBA-FD3C-DBE6-796F-72D51C8E18E5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Experimental Setup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C6D755-0DB8-C6C3-A23B-CC08036F5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9892B7-BA91-3D32-9B4B-67C437F8D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4ACEC23-8544-543F-5848-B5F593C2D0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1855753"/>
                  </p:ext>
                </p:extLst>
              </p:nvPr>
            </p:nvGraphicFramePr>
            <p:xfrm>
              <a:off x="239598" y="924521"/>
              <a:ext cx="3318344" cy="1940560"/>
            </p:xfrm>
            <a:graphic>
              <a:graphicData uri="http://schemas.openxmlformats.org/drawingml/2006/table">
                <a:tbl>
                  <a:tblPr firstRow="1" bandRow="1">
                    <a:tableStyleId>{8A107856-5554-42FB-B03E-39F5DBC370BA}</a:tableStyleId>
                  </a:tblPr>
                  <a:tblGrid>
                    <a:gridCol w="1659172">
                      <a:extLst>
                        <a:ext uri="{9D8B030D-6E8A-4147-A177-3AD203B41FA5}">
                          <a16:colId xmlns:a16="http://schemas.microsoft.com/office/drawing/2014/main" val="1475337592"/>
                        </a:ext>
                      </a:extLst>
                    </a:gridCol>
                    <a:gridCol w="1659172">
                      <a:extLst>
                        <a:ext uri="{9D8B030D-6E8A-4147-A177-3AD203B41FA5}">
                          <a16:colId xmlns:a16="http://schemas.microsoft.com/office/drawing/2014/main" val="60850805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Item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Setting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4030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Nominal Controller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PPO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3363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Dynamics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planar double integrator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7687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Disturbance bound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=0.05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373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Obstacle uncertainty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±0.1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44130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E4ACEC23-8544-543F-5848-B5F593C2D0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1855753"/>
                  </p:ext>
                </p:extLst>
              </p:nvPr>
            </p:nvGraphicFramePr>
            <p:xfrm>
              <a:off x="239598" y="924521"/>
              <a:ext cx="3318344" cy="1940560"/>
            </p:xfrm>
            <a:graphic>
              <a:graphicData uri="http://schemas.openxmlformats.org/drawingml/2006/table">
                <a:tbl>
                  <a:tblPr firstRow="1" bandRow="1">
                    <a:tableStyleId>{8A107856-5554-42FB-B03E-39F5DBC370BA}</a:tableStyleId>
                  </a:tblPr>
                  <a:tblGrid>
                    <a:gridCol w="1659172">
                      <a:extLst>
                        <a:ext uri="{9D8B030D-6E8A-4147-A177-3AD203B41FA5}">
                          <a16:colId xmlns:a16="http://schemas.microsoft.com/office/drawing/2014/main" val="1475337592"/>
                        </a:ext>
                      </a:extLst>
                    </a:gridCol>
                    <a:gridCol w="1659172">
                      <a:extLst>
                        <a:ext uri="{9D8B030D-6E8A-4147-A177-3AD203B41FA5}">
                          <a16:colId xmlns:a16="http://schemas.microsoft.com/office/drawing/2014/main" val="60850805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Item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Setting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4030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Nominal Controller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PPO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336348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Dynamics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planar double integrator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7687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Disturbance bound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763" t="-316667" r="-763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373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Obstacle uncertainty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763" t="-431034" r="-763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44130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03A5081-998C-1A9C-0CA2-999553A33A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3435549"/>
                  </p:ext>
                </p:extLst>
              </p:nvPr>
            </p:nvGraphicFramePr>
            <p:xfrm>
              <a:off x="4527075" y="878916"/>
              <a:ext cx="3972870" cy="1854200"/>
            </p:xfrm>
            <a:graphic>
              <a:graphicData uri="http://schemas.openxmlformats.org/drawingml/2006/table">
                <a:tbl>
                  <a:tblPr firstRow="1" bandRow="1">
                    <a:tableStyleId>{8A107856-5554-42FB-B03E-39F5DBC370BA}</a:tableStyleId>
                  </a:tblPr>
                  <a:tblGrid>
                    <a:gridCol w="1986435">
                      <a:extLst>
                        <a:ext uri="{9D8B030D-6E8A-4147-A177-3AD203B41FA5}">
                          <a16:colId xmlns:a16="http://schemas.microsoft.com/office/drawing/2014/main" val="1475337592"/>
                        </a:ext>
                      </a:extLst>
                    </a:gridCol>
                    <a:gridCol w="1986435">
                      <a:extLst>
                        <a:ext uri="{9D8B030D-6E8A-4147-A177-3AD203B41FA5}">
                          <a16:colId xmlns:a16="http://schemas.microsoft.com/office/drawing/2014/main" val="60850805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Item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Setting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4030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Obstacle uncertainty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±0.15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3363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Disturbance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Time-varying bound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acc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7687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BRT bank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∈{0.05,0.1,…,4.0}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373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Selection rule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Choose smallest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acc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44130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03A5081-998C-1A9C-0CA2-999553A33A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3435549"/>
                  </p:ext>
                </p:extLst>
              </p:nvPr>
            </p:nvGraphicFramePr>
            <p:xfrm>
              <a:off x="4527075" y="878916"/>
              <a:ext cx="3972870" cy="1854200"/>
            </p:xfrm>
            <a:graphic>
              <a:graphicData uri="http://schemas.openxmlformats.org/drawingml/2006/table">
                <a:tbl>
                  <a:tblPr firstRow="1" bandRow="1">
                    <a:tableStyleId>{8A107856-5554-42FB-B03E-39F5DBC370BA}</a:tableStyleId>
                  </a:tblPr>
                  <a:tblGrid>
                    <a:gridCol w="1986435">
                      <a:extLst>
                        <a:ext uri="{9D8B030D-6E8A-4147-A177-3AD203B41FA5}">
                          <a16:colId xmlns:a16="http://schemas.microsoft.com/office/drawing/2014/main" val="1475337592"/>
                        </a:ext>
                      </a:extLst>
                    </a:gridCol>
                    <a:gridCol w="1986435">
                      <a:extLst>
                        <a:ext uri="{9D8B030D-6E8A-4147-A177-3AD203B41FA5}">
                          <a16:colId xmlns:a16="http://schemas.microsoft.com/office/drawing/2014/main" val="60850805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Item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Setting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4030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Obstacle uncertainty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637" t="-100000" r="-637" b="-2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33634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Disturbance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637" t="-206897" r="-637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768741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BRT bank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637" t="-296667" r="-63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3735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Selection rule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0637" t="-410345" r="-63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441302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66ABBC1-EB12-51B0-7397-D8AC0705B07E}"/>
              </a:ext>
            </a:extLst>
          </p:cNvPr>
          <p:cNvSpPr txBox="1"/>
          <p:nvPr/>
        </p:nvSpPr>
        <p:spPr>
          <a:xfrm>
            <a:off x="1038175" y="555370"/>
            <a:ext cx="1757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Training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42F461-1100-6C18-13DF-DD7ABC4608F3}"/>
              </a:ext>
            </a:extLst>
          </p:cNvPr>
          <p:cNvSpPr txBox="1"/>
          <p:nvPr/>
        </p:nvSpPr>
        <p:spPr>
          <a:xfrm>
            <a:off x="5414700" y="564166"/>
            <a:ext cx="1757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Deployment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37B40B-EDAA-61C2-9FA3-7BD9EA423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3604" y="2865081"/>
            <a:ext cx="3188334" cy="22612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60A2CE-4960-07E8-8A8C-91B7EA048695}"/>
              </a:ext>
            </a:extLst>
          </p:cNvPr>
          <p:cNvSpPr txBox="1"/>
          <p:nvPr/>
        </p:nvSpPr>
        <p:spPr>
          <a:xfrm>
            <a:off x="7202291" y="3910640"/>
            <a:ext cx="15942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Fig: Moving-window estimator tracks the time-varying disturbance bound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58B194-E9CE-9F11-A322-1E1F05974B0A}"/>
              </a:ext>
            </a:extLst>
          </p:cNvPr>
          <p:cNvSpPr txBox="1"/>
          <p:nvPr/>
        </p:nvSpPr>
        <p:spPr>
          <a:xfrm>
            <a:off x="257622" y="4064529"/>
            <a:ext cx="2806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Metrics</a:t>
            </a:r>
            <a:r>
              <a:rPr lang="en-US" dirty="0"/>
              <a:t>: success, collision, workspace exit rates</a:t>
            </a:r>
          </a:p>
        </p:txBody>
      </p:sp>
    </p:spTree>
    <p:extLst>
      <p:ext uri="{BB962C8B-B14F-4D97-AF65-F5344CB8AC3E}">
        <p14:creationId xmlns:p14="http://schemas.microsoft.com/office/powerpoint/2010/main" val="4665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FE32FDA6-05FB-0D32-69CE-83EE0614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E55C2B43-918E-FD94-260E-F93C68CC48FE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Results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156D11-1445-99C9-9345-202EEC05B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3F5E30-D779-B755-D098-B402CC7F5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EDDF9D-C97D-ECCB-CAA7-FEE6B2A14478}"/>
                  </a:ext>
                </a:extLst>
              </p:cNvPr>
              <p:cNvSpPr txBox="1"/>
              <p:nvPr/>
            </p:nvSpPr>
            <p:spPr>
              <a:xfrm>
                <a:off x="0" y="530052"/>
                <a:ext cx="8185055" cy="1649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06400" lvl="0" indent="-28575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7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</a:rPr>
                  <a:t>Our method is advantageous at surviving initial disturbance with large variance.</a:t>
                </a:r>
              </a:p>
              <a:p>
                <a:pPr marL="406400" lvl="0" indent="-28575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7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</a:rPr>
                  <a:t>Results are consistent across bank sizes in [6,  10, 19]</a:t>
                </a:r>
              </a:p>
              <a:p>
                <a:pPr marL="406400" lvl="0" indent="-285750">
                  <a:lnSpc>
                    <a:spcPct val="150000"/>
                  </a:lnSpc>
                  <a:buClr>
                    <a:schemeClr val="dk2"/>
                  </a:buClr>
                  <a:buSzPts val="1700"/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70C0"/>
                    </a:solidFill>
                  </a:rPr>
                  <a:t>Hierarchical switching </a:t>
                </a:r>
                <a:r>
                  <a:rPr lang="en-US" dirty="0">
                    <a:solidFill>
                      <a:schemeClr val="tx1"/>
                    </a:solidFill>
                  </a:rPr>
                  <a:t>selects the next filter for which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&lt;0,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𝑤h𝑒𝑛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  <a:p>
                <a:pPr marL="120650" lvl="0">
                  <a:lnSpc>
                    <a:spcPct val="150000"/>
                  </a:lnSpc>
                  <a:buClr>
                    <a:schemeClr val="dk2"/>
                  </a:buClr>
                  <a:buSzPts val="1700"/>
                </a:pPr>
                <a:r>
                  <a:rPr lang="en-US" dirty="0">
                    <a:solidFill>
                      <a:schemeClr val="tx1"/>
                    </a:solidFill>
                  </a:rPr>
                  <a:t>	[graceful degradation in performance]</a:t>
                </a:r>
                <a:endParaRPr lang="en-US" sz="1400" dirty="0">
                  <a:solidFill>
                    <a:schemeClr val="tx1"/>
                  </a:solidFill>
                </a:endParaRPr>
              </a:p>
              <a:p>
                <a:pPr marL="742950" lvl="0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1400" dirty="0">
                  <a:solidFill>
                    <a:schemeClr val="dk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EDDF9D-C97D-ECCB-CAA7-FEE6B2A14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0052"/>
                <a:ext cx="8185055" cy="16494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374FE7D-829B-1C96-E08D-8B41D21A5EBE}"/>
              </a:ext>
            </a:extLst>
          </p:cNvPr>
          <p:cNvSpPr txBox="1"/>
          <p:nvPr/>
        </p:nvSpPr>
        <p:spPr>
          <a:xfrm>
            <a:off x="110787" y="2064535"/>
            <a:ext cx="5006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Experiment 1:</a:t>
            </a:r>
          </a:p>
          <a:p>
            <a:r>
              <a:rPr lang="en-US" dirty="0"/>
              <a:t>Training obstacle distribution + nominal disturbance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3D5FB9F-1A4B-9D0B-C6B4-EE6E1FF0E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221548"/>
              </p:ext>
            </p:extLst>
          </p:nvPr>
        </p:nvGraphicFramePr>
        <p:xfrm>
          <a:off x="452893" y="2820835"/>
          <a:ext cx="7140603" cy="22961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53605">
                  <a:extLst>
                    <a:ext uri="{9D8B030D-6E8A-4147-A177-3AD203B41FA5}">
                      <a16:colId xmlns:a16="http://schemas.microsoft.com/office/drawing/2014/main" val="145081532"/>
                    </a:ext>
                  </a:extLst>
                </a:gridCol>
                <a:gridCol w="1116073">
                  <a:extLst>
                    <a:ext uri="{9D8B030D-6E8A-4147-A177-3AD203B41FA5}">
                      <a16:colId xmlns:a16="http://schemas.microsoft.com/office/drawing/2014/main" val="836268147"/>
                    </a:ext>
                  </a:extLst>
                </a:gridCol>
                <a:gridCol w="1009443">
                  <a:extLst>
                    <a:ext uri="{9D8B030D-6E8A-4147-A177-3AD203B41FA5}">
                      <a16:colId xmlns:a16="http://schemas.microsoft.com/office/drawing/2014/main" val="620070078"/>
                    </a:ext>
                  </a:extLst>
                </a:gridCol>
                <a:gridCol w="1329336">
                  <a:extLst>
                    <a:ext uri="{9D8B030D-6E8A-4147-A177-3AD203B41FA5}">
                      <a16:colId xmlns:a16="http://schemas.microsoft.com/office/drawing/2014/main" val="3409552622"/>
                    </a:ext>
                  </a:extLst>
                </a:gridCol>
                <a:gridCol w="1116073">
                  <a:extLst>
                    <a:ext uri="{9D8B030D-6E8A-4147-A177-3AD203B41FA5}">
                      <a16:colId xmlns:a16="http://schemas.microsoft.com/office/drawing/2014/main" val="854959050"/>
                    </a:ext>
                  </a:extLst>
                </a:gridCol>
                <a:gridCol w="1116073">
                  <a:extLst>
                    <a:ext uri="{9D8B030D-6E8A-4147-A177-3AD203B41FA5}">
                      <a16:colId xmlns:a16="http://schemas.microsoft.com/office/drawing/2014/main" val="2157259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Success 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Collisionꜜ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Workspace Exitꜜ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Filter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Outside filter safe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1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Vanilla PPO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2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PPO+ fixed low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91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PPO+ switch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4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PPO+ hierarchical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030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33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A6D4BA8C-8E55-692D-B8E3-413B5F13E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5191CFA0-9327-10F7-6500-BD386C4052B5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Results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44233E-CC1A-7FC6-0E87-B09ACFE33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FE6DB9-77EF-AC04-A885-AF11A6186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72C45D-13FE-F430-E518-9ECACF4FBF06}"/>
              </a:ext>
            </a:extLst>
          </p:cNvPr>
          <p:cNvSpPr txBox="1"/>
          <p:nvPr/>
        </p:nvSpPr>
        <p:spPr>
          <a:xfrm>
            <a:off x="147108" y="595953"/>
            <a:ext cx="5442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Experiment 2:</a:t>
            </a:r>
          </a:p>
          <a:p>
            <a:r>
              <a:rPr lang="en-US" dirty="0"/>
              <a:t>Shifted obstacle distribution + time varying disturbance schedule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EB43B6C-7C63-5CE9-B049-D8A11A587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807793"/>
              </p:ext>
            </p:extLst>
          </p:nvPr>
        </p:nvGraphicFramePr>
        <p:xfrm>
          <a:off x="564211" y="1407216"/>
          <a:ext cx="7172408" cy="2753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60080">
                  <a:extLst>
                    <a:ext uri="{9D8B030D-6E8A-4147-A177-3AD203B41FA5}">
                      <a16:colId xmlns:a16="http://schemas.microsoft.com/office/drawing/2014/main" val="145081532"/>
                    </a:ext>
                  </a:extLst>
                </a:gridCol>
                <a:gridCol w="1121044">
                  <a:extLst>
                    <a:ext uri="{9D8B030D-6E8A-4147-A177-3AD203B41FA5}">
                      <a16:colId xmlns:a16="http://schemas.microsoft.com/office/drawing/2014/main" val="836268147"/>
                    </a:ext>
                  </a:extLst>
                </a:gridCol>
                <a:gridCol w="1013939">
                  <a:extLst>
                    <a:ext uri="{9D8B030D-6E8A-4147-A177-3AD203B41FA5}">
                      <a16:colId xmlns:a16="http://schemas.microsoft.com/office/drawing/2014/main" val="620070078"/>
                    </a:ext>
                  </a:extLst>
                </a:gridCol>
                <a:gridCol w="1335257">
                  <a:extLst>
                    <a:ext uri="{9D8B030D-6E8A-4147-A177-3AD203B41FA5}">
                      <a16:colId xmlns:a16="http://schemas.microsoft.com/office/drawing/2014/main" val="3409552622"/>
                    </a:ext>
                  </a:extLst>
                </a:gridCol>
                <a:gridCol w="1121044">
                  <a:extLst>
                    <a:ext uri="{9D8B030D-6E8A-4147-A177-3AD203B41FA5}">
                      <a16:colId xmlns:a16="http://schemas.microsoft.com/office/drawing/2014/main" val="854959050"/>
                    </a:ext>
                  </a:extLst>
                </a:gridCol>
                <a:gridCol w="1121044">
                  <a:extLst>
                    <a:ext uri="{9D8B030D-6E8A-4147-A177-3AD203B41FA5}">
                      <a16:colId xmlns:a16="http://schemas.microsoft.com/office/drawing/2014/main" val="405106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Success 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Collisionꜜ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Workspace Exitꜜ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Filter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Outside filter safe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1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Vanilla PPO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2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PPO+ fixed low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91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PPO+ fixed high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100%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12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PPO+ switch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4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PPO+ hierarchical 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030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46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B25B874B-0753-9927-BFCC-55EC67C94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81159C5E-521C-8589-0053-9FB079915EAF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Results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CDA1F8-23BB-38BB-BA68-81B1AA2D1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7798FE-971F-0CCA-A67D-EDCEE88B9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687913-F796-2FA2-5526-975DF011DD9A}"/>
              </a:ext>
            </a:extLst>
          </p:cNvPr>
          <p:cNvSpPr txBox="1"/>
          <p:nvPr/>
        </p:nvSpPr>
        <p:spPr>
          <a:xfrm>
            <a:off x="147108" y="595953"/>
            <a:ext cx="5442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Experiment 2:</a:t>
            </a:r>
          </a:p>
          <a:p>
            <a:r>
              <a:rPr lang="en-US" dirty="0"/>
              <a:t>Shifted obstacle distribution + time varying disturbance schedule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0B8674-174F-BE4E-0F0A-12AA5198C0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90254"/>
            <a:ext cx="2986127" cy="24367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F0CDC4-5DD0-7795-2615-FAC85AD3DA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6127" y="1378946"/>
            <a:ext cx="3014330" cy="243676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5572FEF-C0B5-6A4B-CD52-8B7B83203755}"/>
              </a:ext>
            </a:extLst>
          </p:cNvPr>
          <p:cNvGrpSpPr/>
          <p:nvPr/>
        </p:nvGrpSpPr>
        <p:grpSpPr>
          <a:xfrm>
            <a:off x="6084130" y="1339189"/>
            <a:ext cx="3059871" cy="2450943"/>
            <a:chOff x="6084130" y="1339189"/>
            <a:chExt cx="3059871" cy="24509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696D93-D11D-DD3A-74C3-833EE87B5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84130" y="1339189"/>
              <a:ext cx="3059870" cy="245094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725E48-0BB6-DC9E-40E7-081C66BD524C}"/>
                </a:ext>
              </a:extLst>
            </p:cNvPr>
            <p:cNvSpPr/>
            <p:nvPr/>
          </p:nvSpPr>
          <p:spPr>
            <a:xfrm>
              <a:off x="8913413" y="2003729"/>
              <a:ext cx="230588" cy="10734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46E43A3-B211-FBA8-2831-C735577FF5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7418" y="3987697"/>
            <a:ext cx="1633190" cy="111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1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D1BD38B4-9C02-0667-C465-708D1EAC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746F4B46-7BF6-84B2-FBAD-5889E90975C0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Conclusions and Lesson Learned</a:t>
            </a:r>
            <a:endParaRPr sz="2400" dirty="0">
              <a:solidFill>
                <a:srgbClr val="C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5606A9-3E6B-A90D-CEA4-EFB23D3A2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BBB28B-DE70-227A-E434-E62BF5721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416990-AC43-2672-1F33-D5E04984FC1B}"/>
              </a:ext>
            </a:extLst>
          </p:cNvPr>
          <p:cNvSpPr txBox="1"/>
          <p:nvPr/>
        </p:nvSpPr>
        <p:spPr>
          <a:xfrm>
            <a:off x="147108" y="439590"/>
            <a:ext cx="8102379" cy="18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Learned PPO gives efficient goal-reaching, but collisions increase under deployment shift. 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BRT shielding improves safety by overriding actions near unsafe regions. 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Fixed BRT can protect well empirically but may not match the active disturbance certificate.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Dense switching selects the smallest BRT table covering bound estimate. 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Hierarchical fallback gave the best performance, but with more interventions.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21C5CA-7CD1-8165-5CF3-82ADC560F6C3}"/>
              </a:ext>
            </a:extLst>
          </p:cNvPr>
          <p:cNvGrpSpPr/>
          <p:nvPr/>
        </p:nvGrpSpPr>
        <p:grpSpPr>
          <a:xfrm>
            <a:off x="452151" y="4023215"/>
            <a:ext cx="8149848" cy="434149"/>
            <a:chOff x="857292" y="4147159"/>
            <a:chExt cx="8149848" cy="43414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CF017A5-E9A9-49DD-4DB5-B3D9CC7601D8}"/>
                </a:ext>
              </a:extLst>
            </p:cNvPr>
            <p:cNvGrpSpPr/>
            <p:nvPr/>
          </p:nvGrpSpPr>
          <p:grpSpPr>
            <a:xfrm>
              <a:off x="5140421" y="4147159"/>
              <a:ext cx="3866719" cy="413468"/>
              <a:chOff x="1472590" y="4170307"/>
              <a:chExt cx="1672159" cy="41346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A197F8A-657F-E221-2599-0B7884F3A04B}"/>
                  </a:ext>
                </a:extLst>
              </p:cNvPr>
              <p:cNvSpPr/>
              <p:nvPr/>
            </p:nvSpPr>
            <p:spPr>
              <a:xfrm>
                <a:off x="1472590" y="4170307"/>
                <a:ext cx="1324688" cy="41346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6E6F19-56C2-7EA8-2479-9AAF7E625178}"/>
                  </a:ext>
                </a:extLst>
              </p:cNvPr>
              <p:cNvSpPr txBox="1"/>
              <p:nvPr/>
            </p:nvSpPr>
            <p:spPr>
              <a:xfrm>
                <a:off x="1472590" y="4204596"/>
                <a:ext cx="16721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Safe goal-reach under changing conditions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12FB814-4697-D90C-C1B1-A4AE71320B36}"/>
                </a:ext>
              </a:extLst>
            </p:cNvPr>
            <p:cNvGrpSpPr/>
            <p:nvPr/>
          </p:nvGrpSpPr>
          <p:grpSpPr>
            <a:xfrm>
              <a:off x="857292" y="4167840"/>
              <a:ext cx="5047135" cy="413468"/>
              <a:chOff x="514376" y="4071267"/>
              <a:chExt cx="3837247" cy="413468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A98EF36-D75B-7F69-E501-9382F655955B}"/>
                  </a:ext>
                </a:extLst>
              </p:cNvPr>
              <p:cNvSpPr/>
              <p:nvPr/>
            </p:nvSpPr>
            <p:spPr>
              <a:xfrm>
                <a:off x="528770" y="4071267"/>
                <a:ext cx="2670792" cy="41346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1056E04-73F2-47C9-5C39-908A9D4F601A}"/>
                  </a:ext>
                </a:extLst>
              </p:cNvPr>
              <p:cNvSpPr txBox="1"/>
              <p:nvPr/>
            </p:nvSpPr>
            <p:spPr>
              <a:xfrm>
                <a:off x="514376" y="4120327"/>
                <a:ext cx="38372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Learned policy + Disturbance-aware BRT bank</a:t>
                </a:r>
              </a:p>
            </p:txBody>
          </p:sp>
        </p:grpSp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3E818000-7BEE-B6F9-1D33-39C5A68F6A9A}"/>
                </a:ext>
              </a:extLst>
            </p:cNvPr>
            <p:cNvSpPr/>
            <p:nvPr/>
          </p:nvSpPr>
          <p:spPr>
            <a:xfrm>
              <a:off x="4389120" y="4276450"/>
              <a:ext cx="747423" cy="18199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9BD5F29-A5EA-3991-270B-5B94F110362C}"/>
              </a:ext>
            </a:extLst>
          </p:cNvPr>
          <p:cNvGrpSpPr/>
          <p:nvPr/>
        </p:nvGrpSpPr>
        <p:grpSpPr>
          <a:xfrm>
            <a:off x="383911" y="2770632"/>
            <a:ext cx="7414592" cy="777240"/>
            <a:chOff x="383911" y="2770632"/>
            <a:chExt cx="7414592" cy="77724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D14F3C-6D62-2F7B-8DBD-C11FE5058CF7}"/>
                </a:ext>
              </a:extLst>
            </p:cNvPr>
            <p:cNvSpPr txBox="1"/>
            <p:nvPr/>
          </p:nvSpPr>
          <p:spPr>
            <a:xfrm>
              <a:off x="383911" y="2876751"/>
              <a:ext cx="741459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Adaptive shielding is not only about reducing collisions; it is about matching the safety certificate to the disturbance level while preserving practical recovery.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8858839-8C44-4112-6A73-CD6953F0B0BE}"/>
                </a:ext>
              </a:extLst>
            </p:cNvPr>
            <p:cNvSpPr/>
            <p:nvPr/>
          </p:nvSpPr>
          <p:spPr>
            <a:xfrm>
              <a:off x="612648" y="2770632"/>
              <a:ext cx="7022592" cy="77724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27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636ED07B-3AC7-A8E6-4035-02CC2ED83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CA241CB2-FDEF-F308-187A-5B2D6C475614}"/>
              </a:ext>
            </a:extLst>
          </p:cNvPr>
          <p:cNvSpPr txBox="1"/>
          <p:nvPr/>
        </p:nvSpPr>
        <p:spPr>
          <a:xfrm>
            <a:off x="147108" y="6777"/>
            <a:ext cx="4933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References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10093C-1F27-EBE5-5AF5-F567EF39D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4E72BD-290B-7ECC-3F3D-C64A9112B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B0EF77-ABB5-E9B1-FE3E-9C5B92C12130}"/>
              </a:ext>
            </a:extLst>
          </p:cNvPr>
          <p:cNvSpPr txBox="1"/>
          <p:nvPr/>
        </p:nvSpPr>
        <p:spPr>
          <a:xfrm>
            <a:off x="316859" y="791745"/>
            <a:ext cx="8420431" cy="393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S. Bansal, M. Chen, S. Herbert, and C. J. Tomlin, “Hamilton-</a:t>
            </a:r>
            <a:r>
              <a:rPr lang="en-US" dirty="0" err="1"/>
              <a:t>jacobi</a:t>
            </a:r>
            <a:r>
              <a:rPr lang="en-US" dirty="0"/>
              <a:t> reachability: A brief overview and recent advances,” in 2017 IEEE 56</a:t>
            </a:r>
            <a:r>
              <a:rPr lang="en-US" baseline="30000" dirty="0"/>
              <a:t>th</a:t>
            </a:r>
            <a:r>
              <a:rPr lang="en-US" dirty="0"/>
              <a:t> annual conference on decision and control (CDC). IEEE, 2017, pp. 2242–2253.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J. J. Choi, D. Lee, K. Sreenath, C. J. Tomlin, and S. L. Herbert, “Robust control barrier–value functions for safety-critical control,” in 2021 60</a:t>
            </a:r>
            <a:r>
              <a:rPr lang="en-US" baseline="30000" dirty="0"/>
              <a:t>th</a:t>
            </a:r>
            <a:r>
              <a:rPr lang="en-US" dirty="0"/>
              <a:t> IEEE Conference on Decision and Control (CDC), 2021, pp. 6814–6821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S. Herbert, J. J. Choi, S. Sanjeev, M. Gibson, K. Sreenath, and C. J. Tomlin, “Scalable learning of safety guarantees for autonomous systems using </a:t>
            </a:r>
            <a:r>
              <a:rPr lang="en-US" dirty="0" err="1"/>
              <a:t>hamilton-jacobi</a:t>
            </a:r>
            <a:r>
              <a:rPr lang="en-US" dirty="0"/>
              <a:t> reachability,” in 2021 IEEE International Conference on Robotics and Automation (ICRA). IEEE, 2021, pp. 5914–5920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A. Banerjee, K. Rahmani, J. Biswas, and I. </a:t>
            </a:r>
            <a:r>
              <a:rPr lang="en-US" dirty="0" err="1"/>
              <a:t>Dillig</a:t>
            </a:r>
            <a:r>
              <a:rPr lang="en-US" dirty="0"/>
              <a:t>, “Dynamic model predictive shielding for provably safe reinforcement learning,” in Advances in Neural Information Processing Systems (</a:t>
            </a:r>
            <a:r>
              <a:rPr lang="en-US" dirty="0" err="1"/>
              <a:t>NeurIPS</a:t>
            </a:r>
            <a:r>
              <a:rPr lang="en-US" dirty="0"/>
              <a:t>), 2024.</a:t>
            </a:r>
          </a:p>
        </p:txBody>
      </p:sp>
    </p:spTree>
    <p:extLst>
      <p:ext uri="{BB962C8B-B14F-4D97-AF65-F5344CB8AC3E}">
        <p14:creationId xmlns:p14="http://schemas.microsoft.com/office/powerpoint/2010/main" val="701996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Shape 72">
          <a:extLst>
            <a:ext uri="{FF2B5EF4-FFF2-40B4-BE49-F238E27FC236}">
              <a16:creationId xmlns:a16="http://schemas.microsoft.com/office/drawing/2014/main" id="{1A52AAFE-C9DD-B244-806E-60F7E8932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300F7F-08EF-EFD6-4328-89326E80E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031" y="6777"/>
            <a:ext cx="1637969" cy="3275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24FC30-2914-413A-C4E3-523045908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2" y="464152"/>
            <a:ext cx="8538906" cy="1318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1015B5-963F-8387-2BA2-717917C38DE8}"/>
              </a:ext>
            </a:extLst>
          </p:cNvPr>
          <p:cNvSpPr/>
          <p:nvPr/>
        </p:nvSpPr>
        <p:spPr>
          <a:xfrm>
            <a:off x="2407805" y="1784082"/>
            <a:ext cx="3724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597178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1042</Words>
  <Application>Microsoft Macintosh PowerPoint</Application>
  <PresentationFormat>On-screen Show (16:9)</PresentationFormat>
  <Paragraphs>183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EB Garamond Medium</vt:lpstr>
      <vt:lpstr>Wingdings</vt:lpstr>
      <vt:lpstr>Cambria Math</vt:lpstr>
      <vt:lpstr>Arial</vt:lpstr>
      <vt:lpstr>Simple Light</vt:lpstr>
      <vt:lpstr>Adaptive Safety Shielding  for Goal-Directed Navigation under Exogenous Disturbance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Debajyoti Chakrabarti</cp:lastModifiedBy>
  <cp:revision>107</cp:revision>
  <dcterms:modified xsi:type="dcterms:W3CDTF">2026-06-01T21:25:51Z</dcterms:modified>
</cp:coreProperties>
</file>